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9" r:id="rId3"/>
    <p:sldId id="269" r:id="rId4"/>
    <p:sldId id="260" r:id="rId5"/>
    <p:sldId id="263" r:id="rId6"/>
    <p:sldId id="262" r:id="rId7"/>
    <p:sldId id="261" r:id="rId8"/>
    <p:sldId id="264" r:id="rId9"/>
    <p:sldId id="265" r:id="rId10"/>
    <p:sldId id="266" r:id="rId11"/>
    <p:sldId id="267" r:id="rId12"/>
    <p:sldId id="276" r:id="rId13"/>
    <p:sldId id="271" r:id="rId14"/>
    <p:sldId id="275" r:id="rId15"/>
    <p:sldId id="270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3678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4/15/2021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4/15/2021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4/15/2021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4/15/2021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4/15/2021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4/15/2021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4/15/2021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4/15/2021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4/15/2021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27754" y="3245129"/>
            <a:ext cx="3340231" cy="1253762"/>
          </a:xfrm>
        </p:spPr>
        <p:txBody>
          <a:bodyPr>
            <a:normAutofit/>
          </a:bodyPr>
          <a:lstStyle/>
          <a:p>
            <a:r>
              <a:rPr lang="en-US" sz="4000" dirty="0" err="1"/>
              <a:t>Nhóm</a:t>
            </a:r>
            <a:r>
              <a:rPr lang="en-US" sz="4000" dirty="0"/>
              <a:t> 8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76608" y="4585833"/>
            <a:ext cx="6269347" cy="1021498"/>
          </a:xfrm>
        </p:spPr>
        <p:txBody>
          <a:bodyPr>
            <a:normAutofit fontScale="25000" lnSpcReduction="20000"/>
          </a:bodyPr>
          <a:lstStyle/>
          <a:p>
            <a:r>
              <a:rPr lang="en-US" sz="9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THÀNH VIÊN: </a:t>
            </a:r>
          </a:p>
          <a:p>
            <a:pPr marL="457200" indent="-457200">
              <a:buClr>
                <a:srgbClr val="002060"/>
              </a:buClr>
              <a:buAutoNum type="arabicPeriod"/>
            </a:pPr>
            <a:r>
              <a:rPr lang="en-US" sz="9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NGUYỄN MINH NHỰT</a:t>
            </a:r>
          </a:p>
          <a:p>
            <a:pPr marL="457200" indent="-457200">
              <a:buClrTx/>
              <a:buAutoNum type="arabicPeriod"/>
            </a:pPr>
            <a:r>
              <a:rPr lang="en-US" sz="9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trẦN</a:t>
            </a:r>
            <a:r>
              <a:rPr lang="en-US" sz="9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MINH THUẬN </a:t>
            </a:r>
          </a:p>
          <a:p>
            <a:pPr marL="457200" indent="-457200">
              <a:buClrTx/>
              <a:buAutoNum type="arabicPeriod"/>
            </a:pPr>
            <a:r>
              <a:rPr lang="en-US" sz="9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CHIÊM HOÀNG LONG</a:t>
            </a:r>
          </a:p>
          <a:p>
            <a:pPr marL="457200" indent="-457200">
              <a:buAutoNum type="arabicPeriod"/>
            </a:pP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9D7E739-527A-47E7-8A45-BB1EB1E2A84B}"/>
              </a:ext>
            </a:extLst>
          </p:cNvPr>
          <p:cNvSpPr txBox="1"/>
          <p:nvPr/>
        </p:nvSpPr>
        <p:spPr>
          <a:xfrm>
            <a:off x="5017839" y="934622"/>
            <a:ext cx="645593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>
                <a:solidFill>
                  <a:srgbClr val="FF0000"/>
                </a:solidFill>
              </a:rPr>
              <a:t>Đề</a:t>
            </a:r>
            <a:r>
              <a:rPr lang="en-US" sz="3600" dirty="0">
                <a:solidFill>
                  <a:srgbClr val="FF0000"/>
                </a:solidFill>
              </a:rPr>
              <a:t> </a:t>
            </a:r>
            <a:r>
              <a:rPr lang="en-US" sz="3600" dirty="0" err="1">
                <a:solidFill>
                  <a:srgbClr val="FF0000"/>
                </a:solidFill>
              </a:rPr>
              <a:t>tài</a:t>
            </a:r>
            <a:r>
              <a:rPr lang="en-US" sz="3600" dirty="0">
                <a:solidFill>
                  <a:srgbClr val="FF0000"/>
                </a:solidFill>
              </a:rPr>
              <a:t>: </a:t>
            </a:r>
            <a:r>
              <a:rPr lang="en-US" sz="3600" b="1" dirty="0" err="1"/>
              <a:t>Xây</a:t>
            </a:r>
            <a:r>
              <a:rPr lang="en-US" sz="3600" b="1" dirty="0"/>
              <a:t> </a:t>
            </a:r>
            <a:r>
              <a:rPr lang="en-US" sz="3600" b="1" dirty="0" err="1"/>
              <a:t>dụng</a:t>
            </a:r>
            <a:r>
              <a:rPr lang="en-US" sz="3600" b="1" dirty="0"/>
              <a:t> </a:t>
            </a:r>
            <a:r>
              <a:rPr lang="en-US" sz="3600" b="1" dirty="0" err="1"/>
              <a:t>ứng</a:t>
            </a:r>
            <a:r>
              <a:rPr lang="en-US" sz="3600" b="1" dirty="0"/>
              <a:t> </a:t>
            </a:r>
            <a:r>
              <a:rPr lang="en-US" sz="3600" b="1" dirty="0" err="1"/>
              <a:t>dụng</a:t>
            </a:r>
            <a:r>
              <a:rPr lang="en-US" sz="3600" b="1" dirty="0"/>
              <a:t> </a:t>
            </a:r>
            <a:r>
              <a:rPr lang="en-US" sz="3600" b="1" dirty="0" err="1"/>
              <a:t>quản</a:t>
            </a:r>
            <a:r>
              <a:rPr lang="en-US" sz="3600" b="1" dirty="0"/>
              <a:t> </a:t>
            </a:r>
          </a:p>
          <a:p>
            <a:r>
              <a:rPr lang="en-US" sz="3600" b="1" dirty="0" err="1"/>
              <a:t>lý</a:t>
            </a:r>
            <a:r>
              <a:rPr lang="en-US" sz="3600" b="1" dirty="0"/>
              <a:t> </a:t>
            </a:r>
            <a:r>
              <a:rPr lang="en-US" sz="3600" b="1" dirty="0" err="1"/>
              <a:t>ngân</a:t>
            </a:r>
            <a:r>
              <a:rPr lang="en-US" sz="3600" b="1" dirty="0"/>
              <a:t> </a:t>
            </a:r>
            <a:r>
              <a:rPr lang="en-US" sz="3600" b="1" dirty="0" err="1"/>
              <a:t>hàng</a:t>
            </a:r>
            <a:r>
              <a:rPr lang="en-US" sz="3600" b="1" dirty="0"/>
              <a:t>(</a:t>
            </a:r>
            <a:r>
              <a:rPr lang="en-US" sz="3600" b="1" dirty="0" err="1"/>
              <a:t>quan</a:t>
            </a:r>
            <a:r>
              <a:rPr lang="en-US" sz="3600" b="1" dirty="0"/>
              <a:t> </a:t>
            </a:r>
            <a:r>
              <a:rPr lang="en-US" sz="3600" b="1" dirty="0" err="1"/>
              <a:t>hệ</a:t>
            </a:r>
            <a:r>
              <a:rPr lang="en-US" sz="3600" b="1" dirty="0"/>
              <a:t> </a:t>
            </a:r>
            <a:r>
              <a:rPr lang="en-US" sz="3600" b="1" dirty="0" err="1"/>
              <a:t>thu</a:t>
            </a:r>
            <a:r>
              <a:rPr lang="en-US" sz="3600" b="1" dirty="0"/>
              <a:t>-chi) </a:t>
            </a:r>
          </a:p>
          <a:p>
            <a:r>
              <a:rPr lang="en-US" sz="3600" b="1" dirty="0" err="1"/>
              <a:t>Có</a:t>
            </a:r>
            <a:r>
              <a:rPr lang="en-US" sz="3600" b="1" dirty="0"/>
              <a:t> </a:t>
            </a:r>
            <a:r>
              <a:rPr lang="en-US" sz="3600" b="1" dirty="0" err="1"/>
              <a:t>sử</a:t>
            </a:r>
            <a:r>
              <a:rPr lang="en-US" sz="3600" b="1" dirty="0"/>
              <a:t> </a:t>
            </a:r>
            <a:r>
              <a:rPr lang="en-US" sz="3600" b="1" dirty="0" err="1"/>
              <a:t>dụng</a:t>
            </a:r>
            <a:r>
              <a:rPr lang="en-US" sz="3600" b="1" dirty="0"/>
              <a:t> </a:t>
            </a:r>
            <a:r>
              <a:rPr lang="en-US" sz="3600" b="1" dirty="0" err="1"/>
              <a:t>mã</a:t>
            </a:r>
            <a:r>
              <a:rPr lang="en-US" sz="3600" b="1" dirty="0"/>
              <a:t> </a:t>
            </a:r>
            <a:r>
              <a:rPr lang="en-US" sz="3600" b="1" dirty="0" err="1"/>
              <a:t>hóa</a:t>
            </a:r>
            <a:r>
              <a:rPr lang="en-US" sz="36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A244B8-DCD6-47AC-8CC9-59CCE84FCED6}"/>
              </a:ext>
            </a:extLst>
          </p:cNvPr>
          <p:cNvSpPr txBox="1"/>
          <p:nvPr/>
        </p:nvSpPr>
        <p:spPr>
          <a:xfrm>
            <a:off x="406400" y="357472"/>
            <a:ext cx="6096000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algn="just">
              <a:lnSpc>
                <a:spcPct val="150000"/>
              </a:lnSpc>
            </a:pPr>
            <a:r>
              <a:rPr lang="en-US" sz="18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</a:t>
            </a:r>
            <a:r>
              <a:rPr lang="vi-VN" sz="1800" b="1" u="sng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ước</a:t>
            </a:r>
            <a:r>
              <a:rPr lang="vi-VN" sz="18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5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X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uất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kết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quả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67E83C-F5B4-4F4D-8B80-786B56729CC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287490" y="1163782"/>
            <a:ext cx="4264025" cy="42289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F55D35-6900-4534-A8A0-C8DF95D6FA76}"/>
              </a:ext>
            </a:extLst>
          </p:cNvPr>
          <p:cNvSpPr txBox="1"/>
          <p:nvPr/>
        </p:nvSpPr>
        <p:spPr>
          <a:xfrm>
            <a:off x="406400" y="912482"/>
            <a:ext cx="6696364" cy="5444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algn="just">
              <a:lnSpc>
                <a:spcPct val="150000"/>
              </a:lnSpc>
            </a:pP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Sau khi thao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tác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trên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toàn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bộ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L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blocks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Kết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quả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của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khối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thứ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L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là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bảng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băm 160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bit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71450" algn="just">
              <a:lnSpc>
                <a:spcPct val="150000"/>
              </a:lnSpc>
            </a:pP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Giải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thuật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được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tóm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tắt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như sau: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71450" algn="just">
              <a:lnSpc>
                <a:spcPct val="150000"/>
              </a:lnSpc>
            </a:pP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CV</a:t>
            </a:r>
            <a:r>
              <a:rPr lang="vi-VN" sz="1800" baseline="-25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0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= IV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71450" algn="just">
              <a:lnSpc>
                <a:spcPct val="150000"/>
              </a:lnSpc>
            </a:pP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CV</a:t>
            </a:r>
            <a:r>
              <a:rPr lang="vi-VN" sz="1800" baseline="-25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q+1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= SUM</a:t>
            </a:r>
            <a:r>
              <a:rPr lang="vi-VN" sz="1800" baseline="-25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32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CV</a:t>
            </a:r>
            <a:r>
              <a:rPr lang="vi-VN" sz="1800" baseline="-25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ABCDE</a:t>
            </a:r>
            <a:r>
              <a:rPr lang="vi-VN" sz="1800" baseline="-25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71450" algn="just">
              <a:lnSpc>
                <a:spcPct val="150000"/>
              </a:lnSpc>
            </a:pP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MD = CV</a:t>
            </a:r>
            <a:r>
              <a:rPr lang="vi-VN" sz="1800" baseline="-25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71450" algn="just">
              <a:lnSpc>
                <a:spcPct val="150000"/>
              </a:lnSpc>
            </a:pP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Với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28650" algn="just">
              <a:lnSpc>
                <a:spcPct val="150000"/>
              </a:lnSpc>
            </a:pP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IV =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giá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trị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khởi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tạo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của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bộ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đệm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ABCDE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28650" algn="just">
              <a:lnSpc>
                <a:spcPct val="150000"/>
              </a:lnSpc>
            </a:pP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ABCDE</a:t>
            </a:r>
            <a:r>
              <a:rPr lang="vi-VN" sz="1800" baseline="-25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=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đầu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ra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của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hàm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nén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trên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khối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thứ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q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28650" algn="just">
              <a:lnSpc>
                <a:spcPct val="150000"/>
              </a:lnSpc>
            </a:pP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 =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số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khối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512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bit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của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thông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điệp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28650" algn="just">
              <a:lnSpc>
                <a:spcPct val="150000"/>
              </a:lnSpc>
            </a:pP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SUM</a:t>
            </a:r>
            <a:r>
              <a:rPr lang="vi-VN" sz="1800" baseline="-25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32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=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phép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cộng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modulo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2</a:t>
            </a:r>
            <a:r>
              <a:rPr lang="vi-VN" sz="1800" baseline="30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32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trên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từng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từ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(32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bits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của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đầu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vào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28650" algn="just">
              <a:lnSpc>
                <a:spcPct val="150000"/>
              </a:lnSpc>
            </a:pP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MD =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giá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trị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băm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253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D0B609-89DB-499C-9904-DD77CE9072A8}"/>
              </a:ext>
            </a:extLst>
          </p:cNvPr>
          <p:cNvSpPr txBox="1"/>
          <p:nvPr/>
        </p:nvSpPr>
        <p:spPr>
          <a:xfrm flipH="1">
            <a:off x="391848" y="242654"/>
            <a:ext cx="461180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4. </a:t>
            </a:r>
            <a:r>
              <a:rPr lang="en-US" sz="2800" b="1" dirty="0" err="1"/>
              <a:t>Áp</a:t>
            </a:r>
            <a:r>
              <a:rPr lang="en-US" sz="2800" b="1" dirty="0"/>
              <a:t> </a:t>
            </a:r>
            <a:r>
              <a:rPr lang="en-US" sz="2800" b="1" dirty="0" err="1"/>
              <a:t>dụng</a:t>
            </a:r>
            <a:r>
              <a:rPr lang="en-US" sz="2800" b="1" dirty="0"/>
              <a:t> </a:t>
            </a:r>
            <a:r>
              <a:rPr lang="en-US" sz="2800" b="1" dirty="0" err="1"/>
              <a:t>vào</a:t>
            </a:r>
            <a:r>
              <a:rPr lang="en-US" sz="2800" b="1" dirty="0"/>
              <a:t> </a:t>
            </a:r>
            <a:r>
              <a:rPr lang="en-US" sz="2800" b="1" dirty="0" err="1"/>
              <a:t>phần</a:t>
            </a:r>
            <a:r>
              <a:rPr lang="en-US" sz="2800" b="1" dirty="0"/>
              <a:t> </a:t>
            </a:r>
            <a:r>
              <a:rPr lang="en-US" sz="2800" b="1" dirty="0" err="1"/>
              <a:t>mềm</a:t>
            </a:r>
            <a:endParaRPr lang="en-US" sz="2800" b="1" dirty="0"/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BD4B5A-D9F5-4E28-8A80-A9D4D00757FB}"/>
              </a:ext>
            </a:extLst>
          </p:cNvPr>
          <p:cNvSpPr txBox="1"/>
          <p:nvPr/>
        </p:nvSpPr>
        <p:spPr>
          <a:xfrm>
            <a:off x="2873902" y="4610389"/>
            <a:ext cx="51458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Mã</a:t>
            </a:r>
            <a:r>
              <a:rPr lang="en-US" dirty="0"/>
              <a:t> </a:t>
            </a:r>
            <a:r>
              <a:rPr lang="en-US" dirty="0" err="1"/>
              <a:t>hóa</a:t>
            </a:r>
            <a:r>
              <a:rPr lang="en-US" dirty="0"/>
              <a:t> password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khởi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677" y="2077228"/>
            <a:ext cx="990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678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388" y="7954"/>
            <a:ext cx="6288571" cy="54927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81621FB-CE9F-4ED9-983E-94DAFEEA6C95}"/>
              </a:ext>
            </a:extLst>
          </p:cNvPr>
          <p:cNvSpPr txBox="1"/>
          <p:nvPr/>
        </p:nvSpPr>
        <p:spPr>
          <a:xfrm>
            <a:off x="3387578" y="5735931"/>
            <a:ext cx="4624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Giám</a:t>
            </a:r>
            <a:r>
              <a:rPr lang="en-US" dirty="0"/>
              <a:t> </a:t>
            </a:r>
            <a:r>
              <a:rPr lang="en-US" dirty="0" err="1"/>
              <a:t>sát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từng</a:t>
            </a:r>
            <a:r>
              <a:rPr lang="en-US" dirty="0"/>
              <a:t> user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15086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1885" y="289249"/>
            <a:ext cx="39966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5. So </a:t>
            </a:r>
            <a:r>
              <a:rPr lang="en-US" sz="2800" b="1" dirty="0" err="1" smtClean="0"/>
              <a:t>sánh</a:t>
            </a:r>
            <a:r>
              <a:rPr lang="en-US" sz="2800" b="1" dirty="0" smtClean="0"/>
              <a:t> MD5 </a:t>
            </a:r>
            <a:r>
              <a:rPr lang="en-US" sz="2800" b="1" dirty="0" err="1" smtClean="0"/>
              <a:t>và</a:t>
            </a:r>
            <a:r>
              <a:rPr lang="en-US" sz="2800" b="1" dirty="0" smtClean="0"/>
              <a:t> SHA1</a:t>
            </a:r>
            <a:endParaRPr lang="en-US" b="1" dirty="0"/>
          </a:p>
        </p:txBody>
      </p:sp>
      <p:sp>
        <p:nvSpPr>
          <p:cNvPr id="3" name="Rectangle 2"/>
          <p:cNvSpPr/>
          <p:nvPr/>
        </p:nvSpPr>
        <p:spPr>
          <a:xfrm>
            <a:off x="901959" y="1432478"/>
            <a:ext cx="10891935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Đều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giới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khoa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học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máy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coi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"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". 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Chúng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thể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mọi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dạng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dữ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vào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từ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tin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nhắn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email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đếnhạt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nhân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(kernel)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hành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cũng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như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tạo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dấu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vân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tay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duy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nhất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Chỉ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thay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đổi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ký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tự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bất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kỳ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bên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file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vào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cũng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tạo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những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dấu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vân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tay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hoàn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toàn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khác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nhau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bảo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mật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đều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dựa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vào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"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dấu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vân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tay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duy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nhất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"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này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làm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nền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Tuy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nhiên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nếu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kẻ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tấn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thể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tạo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dấu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vân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tay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"Dolly"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dòng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dữ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vào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khác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dấu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vân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tay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"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sinh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sản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vô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"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này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sẽ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khiến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phần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mềm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bị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gài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backdoor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dạng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nhầm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quả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chúng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thể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tạo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chữ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ký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giả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vét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sạch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tài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khoản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ngân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may.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MD5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̀ SHA1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đều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cộng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thêm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cac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bit “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̉”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đê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̉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tạo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thành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những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khôi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chia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hết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512 bit,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nhưng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SHA1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dụng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cùng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một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hàm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phi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tuyến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f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cả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bốn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vòng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Cả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MD5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SHA1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thuật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toán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đều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gồm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5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bước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nhồi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dữ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thêm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độ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dài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khởi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tạo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bộ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đệm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xử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lí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khối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dữ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512 bits,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quả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đơn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giản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cả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hai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đều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mô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tả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đơn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giản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dễ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dàng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cài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đặt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phần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cứng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phần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mềm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Cả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hai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dựa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phép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toán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32 bit,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tốt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kiến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trúc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32 bit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1885" y="922418"/>
            <a:ext cx="19656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b="1" dirty="0" err="1" smtClean="0"/>
              <a:t>Giống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nhau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243579942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95733" y="3276992"/>
            <a:ext cx="9460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Tốc</a:t>
            </a:r>
            <a:r>
              <a:rPr lang="en-US" dirty="0" smtClean="0"/>
              <a:t> </a:t>
            </a:r>
            <a:r>
              <a:rPr lang="en-US" dirty="0" err="1" smtClean="0"/>
              <a:t>độ</a:t>
            </a:r>
            <a:r>
              <a:rPr lang="en-US" dirty="0" smtClean="0"/>
              <a:t>: </a:t>
            </a:r>
          </a:p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625374" y="3536702"/>
            <a:ext cx="1006121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 err="1">
                <a:latin typeface="Arial" panose="020B0604020202020204" pitchFamily="34" charset="0"/>
              </a:rPr>
              <a:t>Cả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hai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dựa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trên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phép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toán</a:t>
            </a:r>
            <a:r>
              <a:rPr lang="en-US" altLang="en-US" dirty="0">
                <a:latin typeface="Arial" panose="020B0604020202020204" pitchFamily="34" charset="0"/>
              </a:rPr>
              <a:t> 32 bit, </a:t>
            </a:r>
            <a:r>
              <a:rPr lang="en-US" altLang="en-US" dirty="0" err="1">
                <a:latin typeface="Arial" panose="020B0604020202020204" pitchFamily="34" charset="0"/>
              </a:rPr>
              <a:t>thực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hiện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tốt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trên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các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kiến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trúc</a:t>
            </a:r>
            <a:r>
              <a:rPr lang="en-US" altLang="en-US" dirty="0">
                <a:latin typeface="Arial" panose="020B0604020202020204" pitchFamily="34" charset="0"/>
              </a:rPr>
              <a:t> 32 bit. </a:t>
            </a:r>
            <a:endParaRPr lang="en-US" altLang="en-US" dirty="0" smtClean="0">
              <a:latin typeface="Arial" panose="020B0604020202020204" pitchFamily="34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 smtClean="0">
                <a:latin typeface="Arial" panose="020B0604020202020204" pitchFamily="34" charset="0"/>
              </a:rPr>
              <a:t>SHA1 </a:t>
            </a:r>
            <a:r>
              <a:rPr lang="en-US" altLang="en-US" dirty="0" err="1">
                <a:latin typeface="Arial" panose="020B0604020202020204" pitchFamily="34" charset="0"/>
              </a:rPr>
              <a:t>thực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hiện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nhiều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hơn</a:t>
            </a:r>
            <a:r>
              <a:rPr lang="en-US" altLang="en-US" dirty="0">
                <a:latin typeface="Arial" panose="020B0604020202020204" pitchFamily="34" charset="0"/>
              </a:rPr>
              <a:t> 16 </a:t>
            </a:r>
            <a:r>
              <a:rPr lang="en-US" altLang="en-US" dirty="0" err="1">
                <a:latin typeface="Arial" panose="020B0604020202020204" pitchFamily="34" charset="0"/>
              </a:rPr>
              <a:t>bước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và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thao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tác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trên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thanh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ghi</a:t>
            </a:r>
            <a:r>
              <a:rPr lang="en-US" altLang="en-US" dirty="0">
                <a:latin typeface="Arial" panose="020B0604020202020204" pitchFamily="34" charset="0"/>
              </a:rPr>
              <a:t> 160 bit </a:t>
            </a:r>
            <a:r>
              <a:rPr lang="en-US" altLang="en-US" dirty="0" err="1">
                <a:latin typeface="Arial" panose="020B0604020202020204" pitchFamily="34" charset="0"/>
              </a:rPr>
              <a:t>nên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tốt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độ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thực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hiện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chậm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hơn</a:t>
            </a:r>
            <a:r>
              <a:rPr lang="en-US" altLang="en-US" dirty="0"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95738" y="4544008"/>
            <a:ext cx="3877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Độ</a:t>
            </a:r>
            <a:r>
              <a:rPr lang="en-US" dirty="0" smtClean="0"/>
              <a:t> an </a:t>
            </a:r>
            <a:r>
              <a:rPr lang="en-US" dirty="0" err="1" smtClean="0"/>
              <a:t>toàn</a:t>
            </a:r>
            <a:r>
              <a:rPr lang="en-US" dirty="0" smtClean="0"/>
              <a:t>(</a:t>
            </a:r>
            <a:r>
              <a:rPr lang="en-US" dirty="0" err="1" smtClean="0"/>
              <a:t>khả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chống</a:t>
            </a:r>
            <a:r>
              <a:rPr lang="en-US" dirty="0" smtClean="0"/>
              <a:t> </a:t>
            </a:r>
            <a:r>
              <a:rPr lang="en-US" dirty="0" err="1" smtClean="0"/>
              <a:t>tấn</a:t>
            </a:r>
            <a:r>
              <a:rPr lang="en-US" dirty="0" smtClean="0"/>
              <a:t> </a:t>
            </a:r>
            <a:r>
              <a:rPr lang="en-US" dirty="0" err="1" smtClean="0"/>
              <a:t>công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935138" y="4997316"/>
            <a:ext cx="983757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 err="1">
                <a:latin typeface="Arial" panose="020B0604020202020204" pitchFamily="34" charset="0"/>
              </a:rPr>
              <a:t>Để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tạo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ra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thông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điệp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có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giá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trị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băm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cho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trước</a:t>
            </a:r>
            <a:r>
              <a:rPr lang="en-US" altLang="en-US" dirty="0">
                <a:latin typeface="Arial" panose="020B0604020202020204" pitchFamily="34" charset="0"/>
              </a:rPr>
              <a:t>, </a:t>
            </a:r>
            <a:r>
              <a:rPr lang="en-US" altLang="en-US" dirty="0" err="1">
                <a:latin typeface="Arial" panose="020B0604020202020204" pitchFamily="34" charset="0"/>
              </a:rPr>
              <a:t>cần</a:t>
            </a:r>
            <a:r>
              <a:rPr lang="en-US" altLang="en-US" dirty="0">
                <a:latin typeface="Arial" panose="020B0604020202020204" pitchFamily="34" charset="0"/>
              </a:rPr>
              <a:t> 2128 </a:t>
            </a:r>
            <a:r>
              <a:rPr lang="en-US" altLang="en-US" dirty="0" err="1">
                <a:latin typeface="Arial" panose="020B0604020202020204" pitchFamily="34" charset="0"/>
              </a:rPr>
              <a:t>thao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tác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với</a:t>
            </a:r>
            <a:r>
              <a:rPr lang="en-US" altLang="en-US" dirty="0">
                <a:latin typeface="Arial" panose="020B0604020202020204" pitchFamily="34" charset="0"/>
              </a:rPr>
              <a:t> MD5 </a:t>
            </a:r>
            <a:r>
              <a:rPr lang="en-US" altLang="en-US" dirty="0" err="1">
                <a:latin typeface="Arial" panose="020B0604020202020204" pitchFamily="34" charset="0"/>
              </a:rPr>
              <a:t>và</a:t>
            </a:r>
            <a:r>
              <a:rPr lang="en-US" altLang="en-US" dirty="0">
                <a:latin typeface="Arial" panose="020B0604020202020204" pitchFamily="34" charset="0"/>
              </a:rPr>
              <a:t> 2160 </a:t>
            </a:r>
            <a:r>
              <a:rPr lang="en-US" altLang="en-US" dirty="0" err="1">
                <a:latin typeface="Arial" panose="020B0604020202020204" pitchFamily="34" charset="0"/>
              </a:rPr>
              <a:t>với</a:t>
            </a:r>
            <a:r>
              <a:rPr lang="en-US" altLang="en-US" dirty="0">
                <a:latin typeface="Arial" panose="020B0604020202020204" pitchFamily="34" charset="0"/>
              </a:rPr>
              <a:t> SHA1.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Arial" panose="020B0604020202020204" pitchFamily="34" charset="0"/>
              </a:rPr>
              <a:t> • </a:t>
            </a:r>
            <a:r>
              <a:rPr lang="en-US" altLang="en-US" dirty="0" err="1">
                <a:latin typeface="Arial" panose="020B0604020202020204" pitchFamily="34" charset="0"/>
              </a:rPr>
              <a:t>Để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tìm</a:t>
            </a:r>
            <a:r>
              <a:rPr lang="en-US" altLang="en-US" dirty="0">
                <a:latin typeface="Arial" panose="020B0604020202020204" pitchFamily="34" charset="0"/>
              </a:rPr>
              <a:t> 2 </a:t>
            </a:r>
            <a:r>
              <a:rPr lang="en-US" altLang="en-US" dirty="0" err="1">
                <a:latin typeface="Arial" panose="020B0604020202020204" pitchFamily="34" charset="0"/>
              </a:rPr>
              <a:t>thông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điệp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có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cùng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giá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trị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băm</a:t>
            </a:r>
            <a:r>
              <a:rPr lang="en-US" altLang="en-US" dirty="0">
                <a:latin typeface="Arial" panose="020B0604020202020204" pitchFamily="34" charset="0"/>
              </a:rPr>
              <a:t>, </a:t>
            </a:r>
            <a:r>
              <a:rPr lang="en-US" altLang="en-US" dirty="0" err="1">
                <a:latin typeface="Arial" panose="020B0604020202020204" pitchFamily="34" charset="0"/>
              </a:rPr>
              <a:t>cần</a:t>
            </a:r>
            <a:r>
              <a:rPr lang="en-US" altLang="en-US" dirty="0">
                <a:latin typeface="Arial" panose="020B0604020202020204" pitchFamily="34" charset="0"/>
              </a:rPr>
              <a:t> 264 </a:t>
            </a:r>
            <a:r>
              <a:rPr lang="en-US" altLang="en-US" dirty="0" err="1">
                <a:latin typeface="Arial" panose="020B0604020202020204" pitchFamily="34" charset="0"/>
              </a:rPr>
              <a:t>thao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tác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với</a:t>
            </a:r>
            <a:r>
              <a:rPr lang="en-US" altLang="en-US" dirty="0">
                <a:latin typeface="Arial" panose="020B0604020202020204" pitchFamily="34" charset="0"/>
              </a:rPr>
              <a:t> MD5 </a:t>
            </a:r>
            <a:r>
              <a:rPr lang="en-US" altLang="en-US" dirty="0" err="1">
                <a:latin typeface="Arial" panose="020B0604020202020204" pitchFamily="34" charset="0"/>
              </a:rPr>
              <a:t>và</a:t>
            </a:r>
            <a:r>
              <a:rPr lang="en-US" altLang="en-US" dirty="0">
                <a:latin typeface="Arial" panose="020B0604020202020204" pitchFamily="34" charset="0"/>
              </a:rPr>
              <a:t> 280 </a:t>
            </a:r>
            <a:r>
              <a:rPr lang="en-US" altLang="en-US" dirty="0" err="1">
                <a:latin typeface="Arial" panose="020B0604020202020204" pitchFamily="34" charset="0"/>
              </a:rPr>
              <a:t>với</a:t>
            </a:r>
            <a:r>
              <a:rPr lang="en-US" altLang="en-US" dirty="0">
                <a:latin typeface="Arial" panose="020B0604020202020204" pitchFamily="34" charset="0"/>
              </a:rPr>
              <a:t> SHA1.</a:t>
            </a:r>
            <a:endParaRPr lang="en-US" altLang="en-US" sz="8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95733" y="615211"/>
            <a:ext cx="1277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Thuật</a:t>
            </a:r>
            <a:r>
              <a:rPr lang="en-US" dirty="0" smtClean="0"/>
              <a:t> </a:t>
            </a:r>
            <a:r>
              <a:rPr lang="en-US" dirty="0" err="1" smtClean="0"/>
              <a:t>toán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368779" y="1054600"/>
            <a:ext cx="85589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MD5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dụng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mỗi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hằng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sô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́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duy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nhất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mỗi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bước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biên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đổi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368779" y="1456872"/>
            <a:ext cx="104039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SHA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dụng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mỗi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hằng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sô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́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mỗi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vòng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biên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đôi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̉,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hằng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sô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́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dich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nay là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môt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sô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́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nguyên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tô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́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đôi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́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với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đô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̣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lớn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của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từ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giống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với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MD4).</a:t>
            </a:r>
          </a:p>
        </p:txBody>
      </p:sp>
      <p:sp>
        <p:nvSpPr>
          <p:cNvPr id="10" name="Rectangle 9"/>
          <p:cNvSpPr/>
          <p:nvPr/>
        </p:nvSpPr>
        <p:spPr>
          <a:xfrm>
            <a:off x="1368779" y="2095739"/>
            <a:ext cx="1057440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hàm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phi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tuyến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thứ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của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MD5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sư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̣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cải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tiến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với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MD4, SHA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thì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dụng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lại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hàm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phi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tuyến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của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MD4,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tức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(X and Y) or (X and Z) or (Y and Z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Input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MD5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chuỗi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độ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dài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bất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kì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còn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SHA1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chuỗi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độ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dài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tối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264 bits.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18944" y="210851"/>
            <a:ext cx="26312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b="1" dirty="0" err="1" smtClean="0"/>
              <a:t>Khác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nhau</a:t>
            </a:r>
            <a:r>
              <a:rPr lang="en-US" sz="2400" b="1" dirty="0" smtClean="0"/>
              <a:t>: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285111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/>
      <p:bldP spid="6" grpId="0"/>
      <p:bldP spid="7" grpId="0"/>
      <p:bldP spid="8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3894" y="233265"/>
            <a:ext cx="30476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6</a:t>
            </a:r>
            <a:r>
              <a:rPr lang="en-US" sz="2800" b="1" dirty="0" smtClean="0"/>
              <a:t>. Demo </a:t>
            </a:r>
            <a:r>
              <a:rPr lang="en-US" sz="2800" b="1" dirty="0" err="1" smtClean="0"/>
              <a:t>sản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phẩm</a:t>
            </a:r>
            <a:endParaRPr lang="en-US" sz="28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894" y="999081"/>
            <a:ext cx="11457992" cy="5141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641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41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122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EB02F7-9AE3-4F83-92D0-7A1AD1E034EC}"/>
              </a:ext>
            </a:extLst>
          </p:cNvPr>
          <p:cNvSpPr txBox="1"/>
          <p:nvPr/>
        </p:nvSpPr>
        <p:spPr>
          <a:xfrm>
            <a:off x="323273" y="221672"/>
            <a:ext cx="38090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Giới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thiệu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về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phần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mềm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37C34993-42EE-4C60-B815-33AC88C014D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78181" y="1136072"/>
            <a:ext cx="7571711" cy="439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1660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36" y="102637"/>
            <a:ext cx="5934269" cy="322839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5563" y="102637"/>
            <a:ext cx="5677581" cy="322839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36" y="3433665"/>
            <a:ext cx="5934269" cy="292815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5562" y="3433665"/>
            <a:ext cx="5677581" cy="292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1306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2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729D7A-E056-4466-AABE-00EE1647A080}"/>
              </a:ext>
            </a:extLst>
          </p:cNvPr>
          <p:cNvSpPr txBox="1"/>
          <p:nvPr/>
        </p:nvSpPr>
        <p:spPr>
          <a:xfrm flipH="1">
            <a:off x="433647" y="286327"/>
            <a:ext cx="87103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Giới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thiệu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về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thuật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toán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mã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hóa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MD5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62F32D-AE2E-44E4-9A10-BD4551AA03E1}"/>
              </a:ext>
            </a:extLst>
          </p:cNvPr>
          <p:cNvSpPr txBox="1"/>
          <p:nvPr/>
        </p:nvSpPr>
        <p:spPr>
          <a:xfrm>
            <a:off x="581889" y="1408116"/>
            <a:ext cx="10861965" cy="36415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092835" marR="78105" indent="-342900" algn="just">
              <a:lnSpc>
                <a:spcPct val="148000"/>
              </a:lnSpc>
              <a:spcBef>
                <a:spcPts val="745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MD5 (Message-Digest algorithm 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5 </a:t>
            </a: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hay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gọi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là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-25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Tiêu</a:t>
            </a:r>
            <a:r>
              <a:rPr lang="en-US" sz="1800" spc="-2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-15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hóa</a:t>
            </a: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tin 5)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là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một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5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bộ</a:t>
            </a:r>
            <a:r>
              <a:rPr lang="en-US" sz="1800" spc="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tạo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Hash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mật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-15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mã</a:t>
            </a: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được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sử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dụng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phổ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biến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với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Hash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dài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128 bit.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Nó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là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-15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một</a:t>
            </a: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-15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chuẩn</a:t>
            </a: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Internet, MD5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được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-15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dùng</a:t>
            </a: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-15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nhiều</a:t>
            </a: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-15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trong</a:t>
            </a: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bảo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-15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mật</a:t>
            </a: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cũng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như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1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để</a:t>
            </a:r>
            <a:r>
              <a:rPr lang="en-US" sz="1800" spc="1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kiểm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tra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tính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-15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toàn</a:t>
            </a: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vẹn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của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tập</a:t>
            </a:r>
            <a:r>
              <a:rPr lang="en-US" sz="1800" spc="1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tin.</a:t>
            </a:r>
          </a:p>
          <a:p>
            <a:pPr marL="1092835" marR="78105" indent="-342900" algn="just">
              <a:lnSpc>
                <a:spcPct val="148000"/>
              </a:lnSpc>
              <a:spcBef>
                <a:spcPts val="745"/>
              </a:spcBef>
              <a:buFont typeface="Wingdings" panose="05000000000000000000" pitchFamily="2" charset="2"/>
              <a:buChar char="ü"/>
            </a:pPr>
            <a:r>
              <a:rPr lang="en-US" sz="1800" spc="-1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Một</a:t>
            </a:r>
            <a:r>
              <a:rPr lang="en-US" sz="1800" spc="-1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-15" dirty="0" err="1" smtClean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bảng</a:t>
            </a:r>
            <a:r>
              <a:rPr lang="en-US" sz="1800" spc="-15" dirty="0" smtClean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băm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MD5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thường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được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diễn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tả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bằng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một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số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hệ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thập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lục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-15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phân</a:t>
            </a: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32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kí</a:t>
            </a:r>
            <a:r>
              <a:rPr lang="en-US" sz="1800" spc="-1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tự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.</a:t>
            </a:r>
          </a:p>
          <a:p>
            <a:pPr marL="1092835" marR="78105" indent="-342900" algn="just">
              <a:lnSpc>
                <a:spcPct val="148000"/>
              </a:lnSpc>
              <a:spcBef>
                <a:spcPts val="745"/>
              </a:spcBef>
              <a:buFont typeface="Wingdings" panose="05000000000000000000" pitchFamily="2" charset="2"/>
              <a:buChar char="ü"/>
            </a:pP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MD5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không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phải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là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giải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thuật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“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mã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hoá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”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mà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là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giải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thuật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của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HASH function,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được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sử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dụng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trong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mô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hình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“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chữ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ký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điện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tử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” (digital signature).</a:t>
            </a:r>
          </a:p>
          <a:p>
            <a:pPr marL="1092835" marR="78105" indent="-342900" algn="just">
              <a:lnSpc>
                <a:spcPct val="148000"/>
              </a:lnSpc>
              <a:spcBef>
                <a:spcPts val="745"/>
              </a:spcBef>
              <a:buFont typeface="Wingdings" panose="05000000000000000000" pitchFamily="2" charset="2"/>
              <a:buChar char="ü"/>
            </a:pP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MD5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được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thiết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kế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bởi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Ronald Rivest </a:t>
            </a:r>
            <a:r>
              <a:rPr lang="en-US" sz="1800" spc="-15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vào</a:t>
            </a: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năm1991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để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-15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thay</a:t>
            </a: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thế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-1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cho</a:t>
            </a:r>
            <a:r>
              <a:rPr lang="en-US" sz="1800" spc="-1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-15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hàm</a:t>
            </a: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băm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trước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đó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, </a:t>
            </a: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MD4 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cũng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do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ông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thiết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kế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trước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đó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nữa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là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spc="-15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MD2).</a:t>
            </a:r>
            <a:endParaRPr lang="en-US" sz="1800" spc="-15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864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436C451E-5EE5-460B-BF5B-288633CAC6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6772" y="1094631"/>
            <a:ext cx="8674665" cy="4078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A46EAB-A719-4D3E-A83E-D190C898AF6E}"/>
              </a:ext>
            </a:extLst>
          </p:cNvPr>
          <p:cNvSpPr txBox="1"/>
          <p:nvPr/>
        </p:nvSpPr>
        <p:spPr>
          <a:xfrm>
            <a:off x="5689601" y="5394037"/>
            <a:ext cx="1862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Sơ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190491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>
            <a:extLst>
              <a:ext uri="{FF2B5EF4-FFF2-40B4-BE49-F238E27FC236}">
                <a16:creationId xmlns:a16="http://schemas.microsoft.com/office/drawing/2014/main" id="{7E085E4C-5411-4D1E-B524-D58D7E7C4C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8691" y="651132"/>
            <a:ext cx="6141027" cy="4832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C7FD3EF-8C2B-4F89-9A04-A6341C3E9802}"/>
              </a:ext>
            </a:extLst>
          </p:cNvPr>
          <p:cNvSpPr txBox="1"/>
          <p:nvPr/>
        </p:nvSpPr>
        <p:spPr>
          <a:xfrm>
            <a:off x="5161092" y="5560291"/>
            <a:ext cx="1656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trúc</a:t>
            </a:r>
            <a:r>
              <a:rPr lang="en-US" dirty="0"/>
              <a:t> </a:t>
            </a:r>
            <a:r>
              <a:rPr lang="en-US" dirty="0" err="1"/>
              <a:t>hàm</a:t>
            </a:r>
            <a:r>
              <a:rPr lang="en-US" dirty="0"/>
              <a:t> F</a:t>
            </a:r>
          </a:p>
        </p:txBody>
      </p:sp>
    </p:spTree>
    <p:extLst>
      <p:ext uri="{BB962C8B-B14F-4D97-AF65-F5344CB8AC3E}">
        <p14:creationId xmlns:p14="http://schemas.microsoft.com/office/powerpoint/2010/main" val="88422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0F59929-41E3-445E-845D-62FF2B258BA2}"/>
              </a:ext>
            </a:extLst>
          </p:cNvPr>
          <p:cNvSpPr txBox="1"/>
          <p:nvPr/>
        </p:nvSpPr>
        <p:spPr>
          <a:xfrm flipH="1">
            <a:off x="359755" y="258618"/>
            <a:ext cx="58193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Giới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thiệu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về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thuật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toán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SHA-1</a:t>
            </a:r>
          </a:p>
        </p:txBody>
      </p:sp>
      <p:pic>
        <p:nvPicPr>
          <p:cNvPr id="2050" name="Picture 2" descr="Thuật toán SHA-1 đã bị phá vỡ | WhiteHat.vn">
            <a:extLst>
              <a:ext uri="{FF2B5EF4-FFF2-40B4-BE49-F238E27FC236}">
                <a16:creationId xmlns:a16="http://schemas.microsoft.com/office/drawing/2014/main" id="{2C914E8E-882C-43D6-905A-215C345C9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9304" y="2738437"/>
            <a:ext cx="3314700" cy="1381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13E7738-02EA-4932-A143-2974C7BB270E}"/>
              </a:ext>
            </a:extLst>
          </p:cNvPr>
          <p:cNvSpPr txBox="1"/>
          <p:nvPr/>
        </p:nvSpPr>
        <p:spPr>
          <a:xfrm>
            <a:off x="692728" y="803564"/>
            <a:ext cx="5819372" cy="873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08965" indent="-227965" algn="just">
              <a:lnSpc>
                <a:spcPct val="150000"/>
              </a:lnSpc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Đầu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vào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chuỗi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có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độ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dài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tối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2</a:t>
            </a:r>
            <a:r>
              <a:rPr lang="en-US" sz="1800" baseline="30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64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bits.</a:t>
            </a:r>
          </a:p>
          <a:p>
            <a:pPr marL="608965" indent="-227965" algn="just">
              <a:lnSpc>
                <a:spcPct val="150000"/>
              </a:lnSpc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Đầu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giá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trị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băm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có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độ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dài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160 bits.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2D66EA-A355-43D5-8D95-D5F3CFA34CB5}"/>
              </a:ext>
            </a:extLst>
          </p:cNvPr>
          <p:cNvSpPr txBox="1"/>
          <p:nvPr/>
        </p:nvSpPr>
        <p:spPr>
          <a:xfrm>
            <a:off x="766619" y="2008979"/>
            <a:ext cx="4765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</a:t>
            </a:r>
            <a:r>
              <a:rPr lang="vi-VN" sz="1800" b="1" u="sng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ước</a:t>
            </a:r>
            <a:r>
              <a:rPr lang="vi-VN" sz="18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1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hồi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thêm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dữ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liệu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6" name="image6.jpeg">
            <a:extLst>
              <a:ext uri="{FF2B5EF4-FFF2-40B4-BE49-F238E27FC236}">
                <a16:creationId xmlns:a16="http://schemas.microsoft.com/office/drawing/2014/main" id="{2AC1077D-9E37-498A-864C-F589E5D07F0D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49882" y="2738437"/>
            <a:ext cx="5960745" cy="1079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59DAB0F-DA56-484D-A221-7D6334FDD607}"/>
              </a:ext>
            </a:extLst>
          </p:cNvPr>
          <p:cNvSpPr txBox="1"/>
          <p:nvPr/>
        </p:nvSpPr>
        <p:spPr>
          <a:xfrm>
            <a:off x="416100" y="4201969"/>
            <a:ext cx="6096000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09600" indent="-228600" algn="just">
              <a:lnSpc>
                <a:spcPct val="150000"/>
              </a:lnSpc>
            </a:pPr>
            <a:r>
              <a:rPr lang="vi-VN" sz="18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Bước</a:t>
            </a:r>
            <a:r>
              <a:rPr lang="vi-VN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2: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hêm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vào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độ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dài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9" name="image7.jpeg">
            <a:extLst>
              <a:ext uri="{FF2B5EF4-FFF2-40B4-BE49-F238E27FC236}">
                <a16:creationId xmlns:a16="http://schemas.microsoft.com/office/drawing/2014/main" id="{D9211CC3-A8F2-4437-A48D-DC5BF49F6697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674697" y="4804756"/>
            <a:ext cx="5923915" cy="124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5226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1DFC9D-FE0B-4CCB-94EF-BA269B45993D}"/>
              </a:ext>
            </a:extLst>
          </p:cNvPr>
          <p:cNvSpPr txBox="1"/>
          <p:nvPr/>
        </p:nvSpPr>
        <p:spPr>
          <a:xfrm>
            <a:off x="73890" y="255872"/>
            <a:ext cx="6096000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</a:pPr>
            <a:r>
              <a:rPr lang="en-US" sz="18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</a:t>
            </a:r>
            <a:r>
              <a:rPr lang="vi-VN" sz="1800" b="1" u="sng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ước</a:t>
            </a:r>
            <a:r>
              <a:rPr lang="vi-VN" sz="18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3</a:t>
            </a:r>
            <a:r>
              <a:rPr lang="vi-VN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hởi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tạo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bộ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đệm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MD (MD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buffer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C46D95B4-E035-4802-83A8-E283D24773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978" y="2767011"/>
            <a:ext cx="571502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Các</a:t>
            </a:r>
            <a:r>
              <a:rPr kumimoji="0" lang="vi-VN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vi-VN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giá</a:t>
            </a:r>
            <a:r>
              <a:rPr kumimoji="0" lang="vi-VN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vi-VN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trị</a:t>
            </a:r>
            <a:r>
              <a:rPr kumimoji="0" lang="vi-VN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vi-VN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này</a:t>
            </a:r>
            <a:r>
              <a:rPr kumimoji="0" lang="vi-VN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tương đương </a:t>
            </a:r>
            <a:r>
              <a:rPr kumimoji="0" lang="vi-VN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với</a:t>
            </a:r>
            <a:r>
              <a:rPr kumimoji="0" lang="vi-VN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vi-VN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các</a:t>
            </a:r>
            <a:r>
              <a:rPr kumimoji="0" lang="vi-VN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vi-VN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từ</a:t>
            </a:r>
            <a:r>
              <a:rPr kumimoji="0" lang="vi-VN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32 </a:t>
            </a:r>
            <a:r>
              <a:rPr kumimoji="0" lang="vi-VN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bit</a:t>
            </a:r>
            <a:r>
              <a:rPr kumimoji="0" lang="vi-VN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sau:</a:t>
            </a:r>
            <a:endParaRPr kumimoji="0" lang="en-US" altLang="en-US" sz="105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81B36DFC-9A72-49ED-AB7E-42325C315A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550" y="180201"/>
            <a:ext cx="184731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/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</a:b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D33325-2C65-4799-8A4E-E6804C9D3B28}"/>
              </a:ext>
            </a:extLst>
          </p:cNvPr>
          <p:cNvSpPr txBox="1"/>
          <p:nvPr/>
        </p:nvSpPr>
        <p:spPr>
          <a:xfrm>
            <a:off x="914978" y="3423454"/>
            <a:ext cx="661323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 = 01 23 45 67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 = 89 AB CD EF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 = FE DC BA 98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 = 76 54 32 10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 = C3 D2 E1 F0</a:t>
            </a:r>
            <a:endParaRPr kumimoji="0" lang="vi-V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EC36CB-5797-4FA7-B769-D9DB08D822F0}"/>
              </a:ext>
            </a:extLst>
          </p:cNvPr>
          <p:cNvSpPr txBox="1"/>
          <p:nvPr/>
        </p:nvSpPr>
        <p:spPr>
          <a:xfrm>
            <a:off x="914978" y="1191537"/>
            <a:ext cx="198650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 = 01 23 45 67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 = 89 AB CD EF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 = FE DC BA 98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 = 76 54 32 10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 = C3 D2 E1 F0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4723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8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EE67FB-436E-48CB-86F4-D6E8D1A43EB6}"/>
              </a:ext>
            </a:extLst>
          </p:cNvPr>
          <p:cNvSpPr txBox="1"/>
          <p:nvPr/>
        </p:nvSpPr>
        <p:spPr>
          <a:xfrm>
            <a:off x="221673" y="329763"/>
            <a:ext cx="6096000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09600" indent="-228600" algn="just">
              <a:lnSpc>
                <a:spcPct val="150000"/>
              </a:lnSpc>
            </a:pPr>
            <a:r>
              <a:rPr lang="en-US" sz="18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</a:t>
            </a:r>
            <a:r>
              <a:rPr lang="vi-VN" sz="18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ước 4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X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ử l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ý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các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khối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dữ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liệu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512 bit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27C13D-96E5-40B8-8B31-98034C5E2FF2}"/>
              </a:ext>
            </a:extLst>
          </p:cNvPr>
          <p:cNvSpPr txBox="1"/>
          <p:nvPr/>
        </p:nvSpPr>
        <p:spPr>
          <a:xfrm>
            <a:off x="674254" y="962523"/>
            <a:ext cx="6096000" cy="873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</a:pP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Đầu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ra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của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4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vòng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bước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80)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được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cộng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với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đầu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ra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của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bước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CV</a:t>
            </a:r>
            <a:r>
              <a:rPr lang="vi-VN" sz="1800" baseline="-25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để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tạo</a:t>
            </a: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ra CV</a:t>
            </a:r>
            <a:r>
              <a:rPr lang="vi-VN" sz="1800" baseline="-25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q+1</a:t>
            </a:r>
            <a:endParaRPr lang="en-US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5FA536AB-E640-48D7-8A6C-90555BAA1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6945" y="1238599"/>
            <a:ext cx="3227965" cy="4542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33439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 monochrome</Template>
  <TotalTime>433</TotalTime>
  <Words>1022</Words>
  <Application>Microsoft Office PowerPoint</Application>
  <PresentationFormat>Widescreen</PresentationFormat>
  <Paragraphs>75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Bookman Old Style</vt:lpstr>
      <vt:lpstr>Calibri</vt:lpstr>
      <vt:lpstr>Franklin Gothic Book</vt:lpstr>
      <vt:lpstr>Times New Roman</vt:lpstr>
      <vt:lpstr>Wingdings</vt:lpstr>
      <vt:lpstr>1_RetrospectVTI</vt:lpstr>
      <vt:lpstr>Nhóm 8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Nhóm 8</dc:title>
  <dc:creator>nhựt nguyễn minh</dc:creator>
  <cp:lastModifiedBy>Thuận Trần</cp:lastModifiedBy>
  <cp:revision>23</cp:revision>
  <dcterms:created xsi:type="dcterms:W3CDTF">2021-04-07T15:22:00Z</dcterms:created>
  <dcterms:modified xsi:type="dcterms:W3CDTF">2021-04-15T05:26:40Z</dcterms:modified>
</cp:coreProperties>
</file>

<file path=docProps/thumbnail.jpeg>
</file>